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3502B-8B34-4CB7-8226-FC88856503D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7C20-7ED3-4023-B695-418D301E4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B7C20-7ED3-4023-B695-418D301E45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B7C20-7ED3-4023-B695-418D301E45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1038-DC66-4DEC-A4DE-9A7410D1CCC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5C33-C4B9-46B0-AC98-04EC80E48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ΜΟΡΙΑ ΚΑΙ ΑΤΟΜΑ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ΧΑΡΑΚΤΗΡΙΣΤΙΚΑ ΑΤΟΜΩΝ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990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762000"/>
            <a:ext cx="271946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Τι μέγεθος έχουν τα άτομα;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81000" y="3276600"/>
            <a:ext cx="263995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Τι σχήμα έχουν τα άτομα;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1000" y="1524000"/>
            <a:ext cx="295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διάμετρος του ατόμου είναι</a:t>
            </a: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άρα πολύ μικρή: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έως  5.10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-10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Εικόνα" descr="ato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86200"/>
            <a:ext cx="2336800" cy="25400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152056" y="4191000"/>
            <a:ext cx="507754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Ο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Ντάλτον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φαντάστηκε τα άτομα και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τα αναπαρέστησε σαν μικρές σφαίρες.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124200" y="5410200"/>
            <a:ext cx="581601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Η άποψη αυτή ενισχύεται από τα σύγχρονα </a:t>
            </a: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      πειραματικά δεδομένα.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352800" y="533400"/>
            <a:ext cx="557716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Τα άτομα είναι πάρα πολύ μικρά και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δεν μπορούμε να τα δούμε με τα μάτια μας.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429000" y="1981200"/>
            <a:ext cx="519962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Στο κεφάλι μιας καρφίτσας μπορούν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να χωρέσουν 5.10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άτομα.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106" y="1618624"/>
            <a:ext cx="2764797" cy="22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0173"/>
            <a:ext cx="3693889" cy="23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1371600" y="228600"/>
            <a:ext cx="31774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Μπορούμε να δούμε το άτομο;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81000" y="1600200"/>
            <a:ext cx="5080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Όχι με τα μάτια μας. Μπορούμε μόνο να δούμε </a:t>
            </a:r>
          </a:p>
          <a:p>
            <a:r>
              <a:rPr lang="el-GR" dirty="0" smtClean="0"/>
              <a:t>μεγάλα άτομα με </a:t>
            </a:r>
            <a:r>
              <a:rPr lang="el-GR" b="1" dirty="0" smtClean="0"/>
              <a:t>ειδικά ηλεκτρονικά μικροσκόπια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76200" y="2667000"/>
            <a:ext cx="599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να πάρουμε μια εικόνα τους με ηλεκτρονικό μικροσκόπιο </a:t>
            </a:r>
          </a:p>
          <a:p>
            <a:r>
              <a:rPr lang="el-GR" dirty="0" smtClean="0"/>
              <a:t>πρέπει να τα μεγεθύνουμε 700.000.000 φορές.</a:t>
            </a:r>
          </a:p>
          <a:p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3810000" y="4648200"/>
            <a:ext cx="5310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Εικόνα παρμένη με </a:t>
            </a:r>
            <a:r>
              <a:rPr lang="el-GR" b="1" dirty="0" smtClean="0"/>
              <a:t>σαρωτικό μικροσκόπιο σήραγγας </a:t>
            </a:r>
            <a:endParaRPr lang="en-US" b="1" dirty="0" smtClean="0"/>
          </a:p>
          <a:p>
            <a:r>
              <a:rPr lang="el-GR" dirty="0" smtClean="0"/>
              <a:t>που δείχνει άτομα νικελίου (</a:t>
            </a:r>
            <a:r>
              <a:rPr lang="en-US" dirty="0" smtClean="0"/>
              <a:t>Ni) </a:t>
            </a:r>
            <a:r>
              <a:rPr lang="el-GR" dirty="0" smtClean="0"/>
              <a:t>στην επιφάνεια </a:t>
            </a:r>
          </a:p>
          <a:p>
            <a:r>
              <a:rPr lang="el-GR" dirty="0" smtClean="0"/>
              <a:t>ενός κρυστάλλου νικελίου.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OGGER_PHOTO_ID_5375080313018108450" descr="1046856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96"/>
            <a:ext cx="3747269" cy="251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4495800" y="762000"/>
            <a:ext cx="4328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μόριο της χημικής ένωσης  </a:t>
            </a:r>
            <a:r>
              <a:rPr lang="el-GR" dirty="0" err="1" smtClean="0"/>
              <a:t>πεντακένιου</a:t>
            </a:r>
            <a:r>
              <a:rPr lang="el-GR" dirty="0" smtClean="0"/>
              <a:t>!</a:t>
            </a:r>
          </a:p>
          <a:p>
            <a:r>
              <a:rPr lang="el-GR" dirty="0" smtClean="0"/>
              <a:t>         Τα σκούρα εξάγωνα αντιστοιχούν </a:t>
            </a:r>
          </a:p>
          <a:p>
            <a:r>
              <a:rPr lang="el-GR" dirty="0" smtClean="0"/>
              <a:t>                σε δακτυλίους άνθρακα.</a:t>
            </a:r>
            <a:endParaRPr lang="en-US" dirty="0"/>
          </a:p>
        </p:txBody>
      </p:sp>
      <p:pic>
        <p:nvPicPr>
          <p:cNvPr id="4" name="Εικόνα 1" descr="http://www.physics4u.gr/news/images7/AFM_distinguish_ato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281" y="2924944"/>
            <a:ext cx="4471162" cy="375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304800" y="3810000"/>
            <a:ext cx="49820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Ένα </a:t>
            </a:r>
            <a:r>
              <a:rPr lang="el-GR" b="1" dirty="0" smtClean="0"/>
              <a:t>μικροσκόπιο ατομικής δύναμης </a:t>
            </a:r>
          </a:p>
          <a:p>
            <a:r>
              <a:rPr lang="el-GR" dirty="0"/>
              <a:t>μ</a:t>
            </a:r>
            <a:r>
              <a:rPr lang="el-GR" dirty="0" smtClean="0"/>
              <a:t>πορεί να προσδιορίσει την ταυτότητα</a:t>
            </a:r>
          </a:p>
          <a:p>
            <a:r>
              <a:rPr lang="el-GR" dirty="0"/>
              <a:t>τ</a:t>
            </a:r>
            <a:r>
              <a:rPr lang="el-GR" dirty="0" smtClean="0"/>
              <a:t>ων ατόμων των μετάλλων στην επιφάνεια ενός </a:t>
            </a:r>
          </a:p>
          <a:p>
            <a:r>
              <a:rPr lang="el-GR" dirty="0" smtClean="0"/>
              <a:t>κράματος:</a:t>
            </a:r>
          </a:p>
          <a:p>
            <a:r>
              <a:rPr lang="el-GR" dirty="0" smtClean="0"/>
              <a:t>Με κόκκινο είναι τα άτομα πυριτίου, με μπλε</a:t>
            </a:r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α άτομα του κασσιτέρου και με πράσινο τα άτομα</a:t>
            </a:r>
          </a:p>
          <a:p>
            <a:r>
              <a:rPr lang="el-GR" dirty="0"/>
              <a:t>τ</a:t>
            </a:r>
            <a:r>
              <a:rPr lang="el-GR" dirty="0" smtClean="0"/>
              <a:t>ου μολύβδου.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εικόνιση των μορίων πριν και μετά την αντίδραση που πραγματοποιείται όταν η θερμοκρασία υπερβαίνει τους 90 βαθμούς Κελσίου. Φαίνονται τα δύο πιο κοινά τελικά προϊόντα της αντίδραση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676400"/>
            <a:ext cx="5657850" cy="434339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57200" y="533400"/>
            <a:ext cx="824777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              Χρησιμοποιώντας ένα </a:t>
            </a:r>
            <a:r>
              <a:rPr lang="el-GR" b="1" dirty="0" smtClean="0"/>
              <a:t>εξελιγμένο μικροσκόπιο ατομικής δύναμης </a:t>
            </a:r>
            <a:r>
              <a:rPr lang="el-GR" dirty="0" smtClean="0"/>
              <a:t>ερευνητές</a:t>
            </a:r>
          </a:p>
          <a:p>
            <a:r>
              <a:rPr lang="el-GR" dirty="0" smtClean="0"/>
              <a:t>          απεικόνισαν τα μόρια μιας ουσίας πριν και μετά  μια χημική αντίδραση.</a:t>
            </a:r>
          </a:p>
          <a:p>
            <a:r>
              <a:rPr lang="el-GR" dirty="0" smtClean="0"/>
              <a:t>Φαίνεται πώς αλλάζει η δομή ενός μορίου κατά τη διάρκεια της χημικής αντίδρασης.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Πόσα διαφορετικά άτομα υπάρχουν στη φύση;</a:t>
            </a:r>
            <a:endParaRPr lang="en-US" dirty="0"/>
          </a:p>
        </p:txBody>
      </p:sp>
      <p:sp>
        <p:nvSpPr>
          <p:cNvPr id="3" name="2 - TextBox"/>
          <p:cNvSpPr txBox="1"/>
          <p:nvPr/>
        </p:nvSpPr>
        <p:spPr>
          <a:xfrm>
            <a:off x="443607" y="2743200"/>
            <a:ext cx="831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Όσα είναι τα διαφορετικά χημικά στοιχεία, δηλαδή περίπου 120.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52400" y="4191000"/>
            <a:ext cx="8934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Η τεράστια ποικιλία των χημικών ενώσεων που συναντάμε προκύπτει</a:t>
            </a:r>
          </a:p>
          <a:p>
            <a:r>
              <a:rPr lang="el-GR" sz="2400" dirty="0" smtClean="0"/>
              <a:t>          από κατάλληλους συνδυασμούς αυτών των 120 στοιχείων!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ysicsgg.files.wordpress.com/2012/06/periodic-tabl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91700" cy="63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ΑΝΑΠΑΡΑΣΤΑΣΗ ΑΤΟΜΩΝ ΜΕ ΠΡΟΣΟΜΟΙΩΜΑΤΑ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Για να αναπαραστήσουμε τα άτομα των διαφόρων στοιχείων χρησιμοποιούμε ως μοντέλα </a:t>
            </a:r>
            <a:r>
              <a:rPr lang="el-GR" sz="2400" dirty="0" err="1" smtClean="0"/>
              <a:t>προσομοιώματα</a:t>
            </a:r>
            <a:r>
              <a:rPr lang="el-GR" sz="2400" dirty="0" smtClean="0"/>
              <a:t> σφαιρών με διαφορετικά μεγέθη και χρώματα.</a:t>
            </a:r>
          </a:p>
          <a:p>
            <a:r>
              <a:rPr lang="el-GR" sz="2400" dirty="0" smtClean="0"/>
              <a:t>Φυσικά τα πραγματικά άτομα έχουν διαφορετικά μεγέθη, αλλά δεν έχουν χρώμα. </a:t>
            </a:r>
          </a:p>
          <a:p>
            <a:endParaRPr lang="en-US" sz="2400" dirty="0"/>
          </a:p>
        </p:txBody>
      </p:sp>
      <p:pic>
        <p:nvPicPr>
          <p:cNvPr id="4" name="3 - Εικόνα" descr="προσομοιωματα ατομω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860800"/>
            <a:ext cx="65151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ΠΡΟΣΟΜΟΙΩΜΑΤΑ ΜΟΡΙΩΝ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l-GR" dirty="0" smtClean="0"/>
              <a:t>ΠΡΟΣΟΜΟΙΩΜΑΤΑ ΜΟΡΙΩΝ     ΧΗΜΙΚΩΝ ΣΤΟΙΧΕΙΩΝ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Τα μόρια των χημικών στοιχείων αποτελούνται από όμοια άτομα σε ορισμένη αναλογία. Π.χ.</a:t>
            </a:r>
          </a:p>
          <a:p>
            <a:endParaRPr lang="en-US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l-GR" dirty="0" smtClean="0"/>
              <a:t>ΠΡΟΣΟΜΟΙΩΜΑΤΑ ΜΟΡΙΩΝ ΧΗΜΙΚΩΝ ΕΝΩΣΕΩΝ</a:t>
            </a:r>
            <a:endParaRPr lang="en-US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Τα μόρια των χημικών ενώσεων αποτελούνται από διαφορετικά άτομα σε ορισμένη αναλογία. Π.χ.</a:t>
            </a:r>
          </a:p>
          <a:p>
            <a:endParaRPr 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33400" y="4114800"/>
            <a:ext cx="1382711" cy="1981200"/>
            <a:chOff x="809" y="2112"/>
            <a:chExt cx="967" cy="129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2112"/>
              <a:ext cx="53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" y="2635"/>
              <a:ext cx="967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1 - TextBox"/>
          <p:cNvSpPr txBox="1"/>
          <p:nvPr/>
        </p:nvSpPr>
        <p:spPr>
          <a:xfrm>
            <a:off x="1676400" y="4057471"/>
            <a:ext cx="2512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μόριο του υδρογόνου</a:t>
            </a:r>
          </a:p>
          <a:p>
            <a:r>
              <a:rPr lang="el-GR" dirty="0" smtClean="0"/>
              <a:t>αποτελείται από δυο </a:t>
            </a:r>
          </a:p>
          <a:p>
            <a:r>
              <a:rPr lang="el-GR" dirty="0" smtClean="0"/>
              <a:t>όμοια άτομα υδρογόνου</a:t>
            </a:r>
          </a:p>
          <a:p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1905000" y="5105400"/>
            <a:ext cx="238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μόριο του οξυγόνου</a:t>
            </a:r>
          </a:p>
          <a:p>
            <a:r>
              <a:rPr lang="el-GR" dirty="0" smtClean="0"/>
              <a:t>αποτελείται από δυο </a:t>
            </a:r>
          </a:p>
          <a:p>
            <a:r>
              <a:rPr lang="el-GR" dirty="0" smtClean="0"/>
              <a:t>όμοια άτομα οξυγόνου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1905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- TextBox"/>
          <p:cNvSpPr txBox="1"/>
          <p:nvPr/>
        </p:nvSpPr>
        <p:spPr>
          <a:xfrm>
            <a:off x="6858000" y="4237672"/>
            <a:ext cx="21252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μόριο του νερού </a:t>
            </a:r>
          </a:p>
          <a:p>
            <a:r>
              <a:rPr lang="el-GR" dirty="0" smtClean="0"/>
              <a:t>αποτελείται από</a:t>
            </a:r>
          </a:p>
          <a:p>
            <a:r>
              <a:rPr lang="el-GR" dirty="0" smtClean="0"/>
              <a:t>ένα άτομο οξυγόνου</a:t>
            </a:r>
          </a:p>
          <a:p>
            <a:r>
              <a:rPr lang="el-GR" dirty="0" smtClean="0"/>
              <a:t>και δυο άτομα </a:t>
            </a:r>
          </a:p>
          <a:p>
            <a:r>
              <a:rPr lang="el-GR" dirty="0" smtClean="0"/>
              <a:t>Υδρογόνου.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118"/>
          <a:stretch/>
        </p:blipFill>
        <p:spPr bwMode="auto">
          <a:xfrm>
            <a:off x="685800" y="2226797"/>
            <a:ext cx="2487691" cy="272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3810000" y="3143071"/>
            <a:ext cx="4678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μόριο της γλυκόζης που είναι χημική ένωση, </a:t>
            </a:r>
          </a:p>
          <a:p>
            <a:r>
              <a:rPr lang="el-GR" dirty="0" smtClean="0"/>
              <a:t>αποτελείται από έξι άτομα άνθρακα (μαύρα), </a:t>
            </a:r>
          </a:p>
          <a:p>
            <a:r>
              <a:rPr lang="el-GR" dirty="0" smtClean="0"/>
              <a:t>δώδεκα άτομα υδρογόνου (άσπρα)</a:t>
            </a:r>
          </a:p>
          <a:p>
            <a:r>
              <a:rPr lang="el-GR" dirty="0" smtClean="0"/>
              <a:t>και έξι άτομα οξυγόνου (κόκκινα).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286000" y="838200"/>
            <a:ext cx="397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Προσομοίωμα</a:t>
            </a:r>
            <a:r>
              <a:rPr lang="el-GR" dirty="0" smtClean="0"/>
              <a:t> του μορίου της γλυκόζης.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- Θέση περιεχομένου" descr="τριανταφυλλο χημεια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730500"/>
            <a:ext cx="2336800" cy="1917700"/>
          </a:xfrm>
        </p:spPr>
      </p:pic>
      <p:sp>
        <p:nvSpPr>
          <p:cNvPr id="5" name="4 - TextBox"/>
          <p:cNvSpPr txBox="1"/>
          <p:nvPr/>
        </p:nvSpPr>
        <p:spPr>
          <a:xfrm>
            <a:off x="5334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381000" y="1828800"/>
            <a:ext cx="307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Πώς αισθάνεται το κορίτσι 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άρωμα του τριαντάφυλλου;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3400" y="5181600"/>
            <a:ext cx="2983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Ένα αιθέριο έλαιο είναι αυτό 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που δίνει το άρωμα.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7200" y="5867400"/>
            <a:ext cx="3608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αιθέριο έλαιο αποτελείται</a:t>
            </a:r>
          </a:p>
          <a:p>
            <a:r>
              <a:rPr lang="el-GR" dirty="0"/>
              <a:t>α</a:t>
            </a:r>
            <a:r>
              <a:rPr lang="el-GR" dirty="0" smtClean="0"/>
              <a:t>πό σωματίδια που λέγονται </a:t>
            </a:r>
            <a:r>
              <a:rPr lang="el-GR" b="1" dirty="0" smtClean="0"/>
              <a:t>μόρια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9" name="8 - Εικόνα" descr="δοχειο με νερ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619375"/>
            <a:ext cx="1343025" cy="2105025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5334000" y="1667470"/>
            <a:ext cx="2473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Πώς το νερό περνά από 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ην υγρή στην αέρια 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κατάσταση;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10200" y="4648200"/>
            <a:ext cx="2725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j-lt"/>
                <a:cs typeface="Times New Roman" pitchFamily="18" charset="0"/>
              </a:rPr>
              <a:t>Τα σωματίδια του νερού</a:t>
            </a:r>
          </a:p>
          <a:p>
            <a:r>
              <a:rPr lang="el-GR" dirty="0">
                <a:latin typeface="+mj-lt"/>
                <a:cs typeface="Times New Roman" pitchFamily="18" charset="0"/>
              </a:rPr>
              <a:t>κ</a:t>
            </a:r>
            <a:r>
              <a:rPr lang="el-GR" dirty="0" smtClean="0">
                <a:latin typeface="+mj-lt"/>
                <a:cs typeface="Times New Roman" pitchFamily="18" charset="0"/>
              </a:rPr>
              <a:t>ινούνται εντονότερα και </a:t>
            </a:r>
          </a:p>
          <a:p>
            <a:r>
              <a:rPr lang="el-GR" dirty="0" smtClean="0">
                <a:latin typeface="+mj-lt"/>
                <a:cs typeface="Times New Roman" pitchFamily="18" charset="0"/>
              </a:rPr>
              <a:t>μεταβαίνουν από την υγρή</a:t>
            </a:r>
          </a:p>
          <a:p>
            <a:r>
              <a:rPr lang="el-GR" dirty="0">
                <a:latin typeface="+mj-lt"/>
                <a:cs typeface="Times New Roman" pitchFamily="18" charset="0"/>
              </a:rPr>
              <a:t>σ</a:t>
            </a:r>
            <a:r>
              <a:rPr lang="el-GR" dirty="0" smtClean="0">
                <a:latin typeface="+mj-lt"/>
                <a:cs typeface="Times New Roman" pitchFamily="18" charset="0"/>
              </a:rPr>
              <a:t>την αέρια κατάσταση.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410200" y="5867400"/>
            <a:ext cx="324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νερό αποτελείται από</a:t>
            </a:r>
          </a:p>
          <a:p>
            <a:r>
              <a:rPr lang="el-GR" dirty="0"/>
              <a:t>σ</a:t>
            </a:r>
            <a:r>
              <a:rPr lang="el-GR" dirty="0" smtClean="0"/>
              <a:t>ωματίδια που λέγονται </a:t>
            </a:r>
            <a:r>
              <a:rPr lang="el-GR" b="1" dirty="0" smtClean="0"/>
              <a:t>μόρια</a:t>
            </a:r>
            <a:r>
              <a:rPr lang="el-GR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1667470"/>
            <a:ext cx="902971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/>
              <a:t>Υπάρχουν μόρια χημικών στοιχείων που αποτελούνται από δυο άτομα </a:t>
            </a:r>
          </a:p>
          <a:p>
            <a:r>
              <a:rPr lang="el-GR" sz="2000" dirty="0" smtClean="0"/>
              <a:t>και τότε τα μόρια ονομάζονται </a:t>
            </a:r>
            <a:r>
              <a:rPr lang="el-GR" sz="2000" dirty="0" err="1" smtClean="0"/>
              <a:t>διατομικά</a:t>
            </a:r>
            <a:r>
              <a:rPr lang="el-GR" sz="2000" dirty="0" smtClean="0"/>
              <a:t>. </a:t>
            </a:r>
          </a:p>
          <a:p>
            <a:r>
              <a:rPr lang="el-GR" sz="2000" dirty="0" smtClean="0"/>
              <a:t>Π.χ. το μόριο του οξυγόνου, το μόριο του υδρογόνου, το μόριο του αζώτου και άλλα.</a:t>
            </a:r>
            <a:endParaRPr lang="en-US" sz="2000" dirty="0"/>
          </a:p>
        </p:txBody>
      </p:sp>
      <p:sp>
        <p:nvSpPr>
          <p:cNvPr id="3" name="2 - TextBox"/>
          <p:cNvSpPr txBox="1"/>
          <p:nvPr/>
        </p:nvSpPr>
        <p:spPr>
          <a:xfrm>
            <a:off x="1219200" y="106680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Παρατήρηση: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76200" y="3429000"/>
            <a:ext cx="900650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/>
              <a:t>Υπάρχουν μόρια χημικών στοιχείων που αποτελούνται από τρία άτομα και λέγονται </a:t>
            </a:r>
          </a:p>
          <a:p>
            <a:r>
              <a:rPr lang="el-GR" sz="2000" dirty="0" smtClean="0"/>
              <a:t>τριατομικά π.χ. το μόριο του όζοντος αποτελείται από τρία άτομα οξυγόνου.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228600" y="4876800"/>
            <a:ext cx="796141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Υπάρχουν και χημικά στοιχεία που το μόριο τους αποτελείται από ένα μόνο άτομο</a:t>
            </a:r>
          </a:p>
          <a:p>
            <a:r>
              <a:rPr lang="el-GR" dirty="0" smtClean="0"/>
              <a:t>και λέγονται </a:t>
            </a:r>
            <a:r>
              <a:rPr lang="el-GR" dirty="0" err="1" smtClean="0"/>
              <a:t>μονοατομικά</a:t>
            </a:r>
            <a:r>
              <a:rPr lang="el-GR" dirty="0" smtClean="0"/>
              <a:t> . </a:t>
            </a:r>
          </a:p>
          <a:p>
            <a:r>
              <a:rPr lang="el-GR" dirty="0" smtClean="0"/>
              <a:t>Τότε η έννοια του μορίου συμπίπτει με την έννοια του ατόμου.</a:t>
            </a:r>
          </a:p>
          <a:p>
            <a:r>
              <a:rPr lang="el-GR" dirty="0" smtClean="0"/>
              <a:t>π.χ. τα μόρια μετάλλων, τα μόρια των ευγενών αερίων.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48400" cy="2655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2209800" y="4648200"/>
            <a:ext cx="4609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Ποια </a:t>
            </a:r>
            <a:r>
              <a:rPr lang="el-GR" dirty="0" smtClean="0"/>
              <a:t>από τα διπλανά </a:t>
            </a:r>
            <a:r>
              <a:rPr lang="el-GR" dirty="0" err="1" smtClean="0"/>
              <a:t>προσομοιώματα</a:t>
            </a:r>
            <a:endParaRPr lang="el-GR" dirty="0" smtClean="0"/>
          </a:p>
          <a:p>
            <a:r>
              <a:rPr lang="el-GR" dirty="0" smtClean="0"/>
              <a:t>α</a:t>
            </a:r>
            <a:r>
              <a:rPr lang="el-GR" dirty="0" smtClean="0"/>
              <a:t>ναπαριστάνουν μόρια </a:t>
            </a:r>
            <a:r>
              <a:rPr lang="el-GR" dirty="0" smtClean="0"/>
              <a:t>χημικών στοιχείων και </a:t>
            </a:r>
          </a:p>
          <a:p>
            <a:r>
              <a:rPr lang="el-GR" dirty="0" smtClean="0"/>
              <a:t>ποια </a:t>
            </a:r>
            <a:r>
              <a:rPr lang="el-GR" dirty="0" smtClean="0"/>
              <a:t>μόρια χημικών ενώσεων; </a:t>
            </a:r>
          </a:p>
          <a:p>
            <a:r>
              <a:rPr lang="el-GR" dirty="0" smtClean="0"/>
              <a:t>Ποια μόρια είναι;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868618" y="838200"/>
            <a:ext cx="277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Άσκηση 2 σχολικού βιβλίου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9050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2895600" y="1295400"/>
            <a:ext cx="315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Άσκηση 3 του σχολικού βιβλίου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990600" y="4038600"/>
            <a:ext cx="7423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Στο παραπάνω σχήμα βλέπεις το </a:t>
            </a:r>
            <a:r>
              <a:rPr lang="el-GR" dirty="0" err="1" smtClean="0"/>
              <a:t>προσομοίωμα</a:t>
            </a:r>
            <a:r>
              <a:rPr lang="el-GR" dirty="0" smtClean="0"/>
              <a:t> ενός μορίου οινοπνεύματος.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Τι είναι το οινόπνευμα, χημικό στοιχείο ή χημική ένωση;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/>
              <a:t>Από πόσα και ποια στοιχεία αποτελείται το οινόπνευμα;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/>
              <a:t>Από πόσα άτομα αποτελείται το μόριο του οινοπνεύματος;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ΑΤΟΜΑ, ΜΟΡΙΑ ΚΑΙ ΧΗΜΙΚΕΣ ΑΝΤΙΔΡΑΣΕΙΣ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400" dirty="0" smtClean="0"/>
              <a:t>Σε κάθε χημική αντίδραση από τα </a:t>
            </a:r>
            <a:r>
              <a:rPr lang="el-GR" sz="2400" b="1" dirty="0" smtClean="0"/>
              <a:t>αντιδρώντα,</a:t>
            </a:r>
            <a:r>
              <a:rPr lang="el-GR" sz="2400" dirty="0" smtClean="0"/>
              <a:t> που είναι μόρια χημικών στοιχείων ή χημικών ενώσεων, προκύπτουν τα </a:t>
            </a:r>
            <a:r>
              <a:rPr lang="el-GR" sz="2400" b="1" dirty="0" smtClean="0"/>
              <a:t>προϊόντα</a:t>
            </a:r>
            <a:r>
              <a:rPr lang="el-GR" sz="2400" dirty="0" smtClean="0"/>
              <a:t> που είναι νέες διαφορετικές χημικές ενώσεις ή χημικά στοιχεία.</a:t>
            </a:r>
          </a:p>
          <a:p>
            <a:pPr>
              <a:buNone/>
            </a:pPr>
            <a:r>
              <a:rPr lang="el-GR" sz="2400" dirty="0" smtClean="0"/>
              <a:t>     Για να συμβεί αυτό:</a:t>
            </a:r>
          </a:p>
          <a:p>
            <a:r>
              <a:rPr lang="el-GR" sz="2400" dirty="0" smtClean="0"/>
              <a:t>Τα μόρια των αντιδρώντων «σπάνε» στα άτομα από τα οποία αποτελούνται και</a:t>
            </a:r>
          </a:p>
          <a:p>
            <a:r>
              <a:rPr lang="el-GR" sz="2400" dirty="0" smtClean="0"/>
              <a:t>Τα άτομα αυτά αναδιατάσσονται, δημιουργώντας </a:t>
            </a:r>
            <a:r>
              <a:rPr lang="el-GR" sz="2400" b="1" dirty="0" smtClean="0"/>
              <a:t>νέους</a:t>
            </a:r>
            <a:r>
              <a:rPr lang="el-GR" sz="2400" dirty="0" smtClean="0"/>
              <a:t> </a:t>
            </a:r>
            <a:r>
              <a:rPr lang="el-GR" sz="2400" b="1" dirty="0" smtClean="0"/>
              <a:t>συνδυασμούς</a:t>
            </a:r>
            <a:r>
              <a:rPr lang="el-GR" sz="2400" dirty="0" smtClean="0"/>
              <a:t> </a:t>
            </a:r>
            <a:r>
              <a:rPr lang="el-GR" sz="2400" b="1" dirty="0" smtClean="0"/>
              <a:t>ατόμων</a:t>
            </a:r>
            <a:r>
              <a:rPr lang="el-GR" sz="2400" dirty="0" smtClean="0"/>
              <a:t>, που είναι τα μόρια των προϊόντων.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61310" y="1066800"/>
            <a:ext cx="375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ΕΞΗΓΗΣΗ ΤΗΣ ΔΙΑΣΠΑΣΗΣ ΤΟΥ ΝΕΡΟΥ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8" y="2025650"/>
            <a:ext cx="1905000" cy="1784350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96" y="3397250"/>
            <a:ext cx="1905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24128" y="1524000"/>
            <a:ext cx="2859088" cy="3687763"/>
            <a:chOff x="2928" y="1536"/>
            <a:chExt cx="1801" cy="2323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36"/>
              <a:ext cx="1680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804"/>
              <a:ext cx="1321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923928" y="2296890"/>
            <a:ext cx="12192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467544" y="5545137"/>
            <a:ext cx="1322388" cy="855663"/>
          </a:xfrm>
          <a:prstGeom prst="borderCallout1">
            <a:avLst>
              <a:gd name="adj1" fmla="val 13356"/>
              <a:gd name="adj2" fmla="val 105764"/>
              <a:gd name="adj3" fmla="val -191546"/>
              <a:gd name="adj4" fmla="val 115765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l-GR" dirty="0">
                <a:latin typeface="+mn-lt"/>
              </a:rPr>
              <a:t>2 μόρια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νερού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3943783" y="4859337"/>
            <a:ext cx="1752600" cy="855663"/>
          </a:xfrm>
          <a:prstGeom prst="borderCallout1">
            <a:avLst>
              <a:gd name="adj1" fmla="val 13356"/>
              <a:gd name="adj2" fmla="val 104347"/>
              <a:gd name="adj3" fmla="val -199444"/>
              <a:gd name="adj4" fmla="val 112407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l-GR">
                <a:latin typeface="+mn-lt"/>
              </a:rPr>
              <a:t>2 μόρια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υδρογόνου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6462820" y="5791200"/>
            <a:ext cx="1676400" cy="855663"/>
          </a:xfrm>
          <a:prstGeom prst="borderCallout1">
            <a:avLst>
              <a:gd name="adj1" fmla="val 13356"/>
              <a:gd name="adj2" fmla="val 104546"/>
              <a:gd name="adj3" fmla="val -118279"/>
              <a:gd name="adj4" fmla="val 9258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l-GR">
                <a:latin typeface="+mn-lt"/>
              </a:rPr>
              <a:t>1 μόριο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οξυγόνου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33400" y="1371600"/>
            <a:ext cx="7443128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Δυο μόρια νερού διασπώνται σε 2 μόρια υδρογόνου και ένα μόριο οξυγόνου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ΟΡΙΣΜΟΣ ΤΟΥ ΜΟΡΙΟΥ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Μόριο είναι το μικρότερο σωματίδιο μιας ουσίας (χημικού στοιχείου ή χημικής ένωσης) που μπορεί να υπάρχει σε ελεύθερη κατάσταση και διατηρεί τις ιδιότητες της ουσίας από την οποία προέρχεται.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Για παράδειγμα η μικρότερη ποσότητα νερού που μπορεί να    υπάρξει είναι το μόριο του νερού.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Από χημικής άποψης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μόριο είναι το σύνολο δυο ή περισσοτέρων ατόμων τα οποία ενώνονται μεταξύ τους με χημικούς δεσμούς. Τα άτομα μπορεί να είναι του ίδιου ή διαφορετικών στοιχείων.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ΟΡΙΣΜΟΣ ΤΟΥ ΑΤΟΜΟΥ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Άτομο είναι το μικρότερο σωματίδιο της ύλης το οποίο συμμετέχει στο σχηματισμό χημικών ουσιών και παραμένει αναλλοίωτο στις χημικές αντιδράσεις.</a:t>
            </a:r>
          </a:p>
          <a:p>
            <a:pPr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άτομο είναι απειροελάχιστο σωματίδιο με πολύ μικρό μέγεθος και απειροελάχιστη μάζα.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άτομο δεν υπάρχει ελεύθερο στη φύση.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95400" y="2819400"/>
            <a:ext cx="492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Λίγη ιστορία για το άτομο…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Αυτά τα μικροσκοπικά άτομα έχουν πολύ μεγάλη ιστορία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- Εικόνα" descr="dalton joh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81450"/>
            <a:ext cx="1828800" cy="2495550"/>
          </a:xfrm>
          <a:prstGeom prst="rect">
            <a:avLst/>
          </a:prstGeom>
        </p:spPr>
      </p:pic>
      <p:pic>
        <p:nvPicPr>
          <p:cNvPr id="4" name="3 - Εικόνα" descr="δημοκριτο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2038350" cy="22479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886200" y="1905000"/>
            <a:ext cx="4259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Έλληνας φιλόσοφος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Δημόκριτος (5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αι.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πέθεσε την ύπαρξη των ατόμων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86200" y="4503003"/>
            <a:ext cx="502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Άγγλος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Τζών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Ντάλτον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(19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αι.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μ.Χ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τα στήριξε πειραματικά.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Δημόκριτος (460 π.Χ.-370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28600" y="1752600"/>
            <a:ext cx="8780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Η ύλη αποτελείται από άτομα, δηλαδή από μικροσκοπικά 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σωματίδια, τα οποία δεν τέμνονται περισσότερο.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8600" y="3352800"/>
            <a:ext cx="7406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Η ύλη αποτελείται μόνο από τα άτομα και κενό.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28600" y="4724400"/>
            <a:ext cx="635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Τα άτομα είναι άφθαρτα και αναλλοίωτα.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57200" y="5791200"/>
            <a:ext cx="818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ατομική θεωρία παρέμεινε στην αφάνεια για περισσότερο από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2000 χρόνια, μέχρι την εποχή του…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Dalton (1766</a:t>
            </a:r>
            <a:r>
              <a:rPr lang="el-GR" dirty="0" smtClean="0"/>
              <a:t> </a:t>
            </a:r>
            <a:r>
              <a:rPr lang="el-GR" dirty="0" err="1" smtClean="0"/>
              <a:t>μ.Χ</a:t>
            </a:r>
            <a:r>
              <a:rPr lang="el-GR" dirty="0" smtClean="0"/>
              <a:t>.</a:t>
            </a:r>
            <a:r>
              <a:rPr lang="en-US" dirty="0" smtClean="0"/>
              <a:t>-1844</a:t>
            </a:r>
            <a:r>
              <a:rPr lang="el-GR" dirty="0" err="1" smtClean="0"/>
              <a:t>μ.Χ</a:t>
            </a:r>
            <a:r>
              <a:rPr lang="el-GR" dirty="0" smtClean="0"/>
              <a:t>.)</a:t>
            </a:r>
            <a:endParaRPr lang="en-US" dirty="0"/>
          </a:p>
        </p:txBody>
      </p:sp>
      <p:sp>
        <p:nvSpPr>
          <p:cNvPr id="3" name="2 - TextBox"/>
          <p:cNvSpPr txBox="1"/>
          <p:nvPr/>
        </p:nvSpPr>
        <p:spPr>
          <a:xfrm>
            <a:off x="304800" y="1676400"/>
            <a:ext cx="8084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Ντάλτον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έφερε ξανά στο προσκήνιο το άτομο και το στήριξε πειραματικά.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981200" y="2286000"/>
            <a:ext cx="686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Η ύλη αποτελείται από άτομα, τα οποία παραμένουν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αδιαίρετα και αναλλοίωτα.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981200" y="3276600"/>
            <a:ext cx="7083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Όλα τα άτομα του ίδιου στοιχείου έχουν την ίδια μάζα</a:t>
            </a: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αι τις ίδιες ιδιότητες.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999746" y="4419600"/>
            <a:ext cx="7066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Οι χημικές ενώσεις σχηματίζονται από το συνδυασμό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δυο ή περισσοτέρων ατόμων.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84958" y="5486400"/>
            <a:ext cx="6738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Μια χημική αντίδραση είναι μια ανακατανομή των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ατόμων των ενώσεων που συμμετέχουν σε αυτήν.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- Εικόνα" descr="στοιχει νταλτο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1676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Εικόνα" descr="στοιχει νταλτο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019300"/>
            <a:ext cx="3886199" cy="400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5" name="4 - TextBox"/>
          <p:cNvSpPr txBox="1"/>
          <p:nvPr/>
        </p:nvSpPr>
        <p:spPr>
          <a:xfrm>
            <a:off x="4724400" y="2286000"/>
            <a:ext cx="416171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θεωρία του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Ντάλτον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παρά το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ότι σε κάποια σημεία της έχει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αναθεωρηθεί και εμπλουτιστεί,</a:t>
            </a: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αραμένει ακόμα στη βάση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της σύγχρονης χημείας.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1101</Words>
  <Application>Microsoft Office PowerPoint</Application>
  <PresentationFormat>Προβολή στην οθόνη (4:3)</PresentationFormat>
  <Paragraphs>151</Paragraphs>
  <Slides>24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ΜΟΡΙΑ ΚΑΙ ΑΤΟΜΑ</vt:lpstr>
      <vt:lpstr>Διαφάνεια 2</vt:lpstr>
      <vt:lpstr>ΟΡΙΣΜΟΣ ΤΟΥ ΜΟΡΙΟΥ</vt:lpstr>
      <vt:lpstr>ΟΡΙΣΜΟΣ ΤΟΥ ΑΤΟΜΟΥ</vt:lpstr>
      <vt:lpstr>Διαφάνεια 5</vt:lpstr>
      <vt:lpstr>Αυτά τα μικροσκοπικά άτομα έχουν πολύ μεγάλη ιστορία</vt:lpstr>
      <vt:lpstr>Δημόκριτος (460 π.Χ.-370 π.Χ.)</vt:lpstr>
      <vt:lpstr>John Dalton (1766 μ.Χ.-1844μ.Χ.)</vt:lpstr>
      <vt:lpstr>Διαφάνεια 9</vt:lpstr>
      <vt:lpstr>ΧΑΡΑΚΤΗΡΙΣΤΙΚΑ ΑΤΟΜΩΝ</vt:lpstr>
      <vt:lpstr>Διαφάνεια 11</vt:lpstr>
      <vt:lpstr>Διαφάνεια 12</vt:lpstr>
      <vt:lpstr>Διαφάνεια 13</vt:lpstr>
      <vt:lpstr>Διαφάνεια 14</vt:lpstr>
      <vt:lpstr>Πόσα διαφορετικά άτομα υπάρχουν στη φύση;</vt:lpstr>
      <vt:lpstr>Διαφάνεια 16</vt:lpstr>
      <vt:lpstr>ΑΝΑΠΑΡΑΣΤΑΣΗ ΑΤΟΜΩΝ ΜΕ ΠΡΟΣΟΜΟΙΩΜΑΤΑ</vt:lpstr>
      <vt:lpstr>ΠΡΟΣΟΜΟΙΩΜΑΤΑ ΜΟΡΙΩΝ</vt:lpstr>
      <vt:lpstr>Διαφάνεια 19</vt:lpstr>
      <vt:lpstr>Διαφάνεια 20</vt:lpstr>
      <vt:lpstr>Διαφάνεια 21</vt:lpstr>
      <vt:lpstr>Διαφάνεια 22</vt:lpstr>
      <vt:lpstr>ΑΤΟΜΑ, ΜΟΡΙΑ ΚΑΙ ΧΗΜΙΚΕΣ ΑΝΤΙΔΡΑΣΕΙΣ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ΜΟΡΙΑ ΚΑΙ ΑΤΟΜΑ</dc:title>
  <dc:creator>maria</dc:creator>
  <cp:lastModifiedBy>maria</cp:lastModifiedBy>
  <cp:revision>56</cp:revision>
  <dcterms:created xsi:type="dcterms:W3CDTF">2020-05-01T08:14:28Z</dcterms:created>
  <dcterms:modified xsi:type="dcterms:W3CDTF">2020-05-01T16:38:12Z</dcterms:modified>
</cp:coreProperties>
</file>